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tiff" ContentType="image/tiff"/>
  <Default Extension="emf" ContentType="image/x-emf"/>
  <Default Extension="rels" ContentType="application/vnd.openxmlformats-package.relationships+xml"/>
  <Default Extension="wdp" ContentType="image/vnd.ms-photo"/>
  <Default Extension="png" ContentType="image/pn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9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35"/>
    <p:restoredTop sz="94665"/>
  </p:normalViewPr>
  <p:slideViewPr>
    <p:cSldViewPr snapToGrid="0" snapToObjects="1">
      <p:cViewPr varScale="1">
        <p:scale>
          <a:sx n="102" d="100"/>
          <a:sy n="102" d="100"/>
        </p:scale>
        <p:origin x="208" y="33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notesMaster" Target="notesMasters/notesMaster1.xml"/><Relationship Id="rId10" Type="http://schemas.openxmlformats.org/officeDocument/2006/relationships/presProps" Target="presProps.xml"/></Relationships>
</file>

<file path=ppt/media/hdphoto1.wdp>
</file>

<file path=ppt/media/image10.tiff>
</file>

<file path=ppt/media/image12.png>
</file>

<file path=ppt/media/image13.png>
</file>

<file path=ppt/media/image14.png>
</file>

<file path=ppt/media/image2.tiff>
</file>

<file path=ppt/media/image3.png>
</file>

<file path=ppt/media/image4.tiff>
</file>

<file path=ppt/media/image5.tiff>
</file>

<file path=ppt/media/image6.tiff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D9BC24-3261-EE47-A409-D16216FEBA48}" type="datetimeFigureOut">
              <a:rPr lang="en-US" smtClean="0"/>
              <a:t>7/7/17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EDB7D15-51AB-DC4C-A4F6-37B10A3D041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16029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960600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418979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341088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019874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260244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28960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194664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04742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2231856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11915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24218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F828E1-CF0F-3C45-89C0-DA0A061A7167}" type="datetimeFigureOut">
              <a:rPr lang="en-US" smtClean="0"/>
              <a:t>7/7/17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6E74A3E-3CDC-A44F-8CD1-52A66F8AB2D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896005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8.emf"/><Relationship Id="rId10" Type="http://schemas.openxmlformats.org/officeDocument/2006/relationships/image" Target="../media/image9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9.tiff"/><Relationship Id="rId10" Type="http://schemas.openxmlformats.org/officeDocument/2006/relationships/image" Target="../media/image10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9.tiff"/><Relationship Id="rId10" Type="http://schemas.openxmlformats.org/officeDocument/2006/relationships/image" Target="../media/image10.tiff"/><Relationship Id="rId11" Type="http://schemas.openxmlformats.org/officeDocument/2006/relationships/image" Target="../media/image11.em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5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2.png"/><Relationship Id="rId1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9.tiff"/><Relationship Id="rId10" Type="http://schemas.openxmlformats.org/officeDocument/2006/relationships/image" Target="../media/image10.tiff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9.tiff"/><Relationship Id="rId10" Type="http://schemas.openxmlformats.org/officeDocument/2006/relationships/image" Target="../media/image10.tiff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/Relationships>
</file>

<file path=ppt/slides/_rels/slide7.xml.rels><?xml version="1.0" encoding="UTF-8" standalone="yes"?>
<Relationships xmlns="http://schemas.openxmlformats.org/package/2006/relationships"><Relationship Id="rId11" Type="http://schemas.openxmlformats.org/officeDocument/2006/relationships/image" Target="../media/image14.png"/><Relationship Id="rId12" Type="http://schemas.microsoft.com/office/2007/relationships/hdphoto" Target="../media/hdphoto1.wdp"/><Relationship Id="rId1" Type="http://schemas.openxmlformats.org/officeDocument/2006/relationships/slideLayout" Target="../slideLayouts/slideLayout6.xml"/><Relationship Id="rId2" Type="http://schemas.openxmlformats.org/officeDocument/2006/relationships/image" Target="../media/image1.emf"/><Relationship Id="rId3" Type="http://schemas.openxmlformats.org/officeDocument/2006/relationships/image" Target="../media/image2.tiff"/><Relationship Id="rId4" Type="http://schemas.openxmlformats.org/officeDocument/2006/relationships/image" Target="../media/image3.png"/><Relationship Id="rId5" Type="http://schemas.openxmlformats.org/officeDocument/2006/relationships/image" Target="../media/image4.tiff"/><Relationship Id="rId6" Type="http://schemas.openxmlformats.org/officeDocument/2006/relationships/image" Target="../media/image5.tiff"/><Relationship Id="rId7" Type="http://schemas.openxmlformats.org/officeDocument/2006/relationships/image" Target="../media/image6.tiff"/><Relationship Id="rId8" Type="http://schemas.openxmlformats.org/officeDocument/2006/relationships/image" Target="../media/image7.tiff"/><Relationship Id="rId9" Type="http://schemas.openxmlformats.org/officeDocument/2006/relationships/image" Target="../media/image9.tiff"/><Relationship Id="rId10" Type="http://schemas.openxmlformats.org/officeDocument/2006/relationships/image" Target="../media/image10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59" y="2650821"/>
            <a:ext cx="670113" cy="56836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42301" y="3388465"/>
            <a:ext cx="597335" cy="5973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" t="41258" r="95171" b="14534"/>
          <a:stretch/>
        </p:blipFill>
        <p:spPr>
          <a:xfrm>
            <a:off x="1773491" y="2259166"/>
            <a:ext cx="351396" cy="75827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48207" y="3219188"/>
            <a:ext cx="8100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AJ Trio</a:t>
            </a:r>
            <a:endParaRPr lang="en-US" sz="1600" b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4" t="-62" r="60651"/>
          <a:stretch/>
        </p:blipFill>
        <p:spPr>
          <a:xfrm>
            <a:off x="2880986" y="1545447"/>
            <a:ext cx="1954061" cy="138955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15067" t="6377" r="14487" b="8336"/>
          <a:stretch/>
        </p:blipFill>
        <p:spPr>
          <a:xfrm>
            <a:off x="3257721" y="3170391"/>
            <a:ext cx="530344" cy="59733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8016" y="3170391"/>
            <a:ext cx="646132" cy="646132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2239636" y="2650821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5925" y="4003112"/>
            <a:ext cx="712417" cy="18772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78668" y="3816523"/>
            <a:ext cx="525480" cy="5254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860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59" y="2650821"/>
            <a:ext cx="670113" cy="56836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42301" y="3388465"/>
            <a:ext cx="597335" cy="5973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" t="41258" r="95171" b="14534"/>
          <a:stretch/>
        </p:blipFill>
        <p:spPr>
          <a:xfrm>
            <a:off x="1773491" y="2259166"/>
            <a:ext cx="351396" cy="75827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48207" y="3219188"/>
            <a:ext cx="8100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AJ Trio</a:t>
            </a:r>
            <a:endParaRPr lang="en-US" sz="1600" b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4" t="-62" r="60651"/>
          <a:stretch/>
        </p:blipFill>
        <p:spPr>
          <a:xfrm>
            <a:off x="2880986" y="1545447"/>
            <a:ext cx="1954061" cy="138955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15067" t="6377" r="14487" b="8336"/>
          <a:stretch/>
        </p:blipFill>
        <p:spPr>
          <a:xfrm>
            <a:off x="3257721" y="3170391"/>
            <a:ext cx="530344" cy="59733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8016" y="3170391"/>
            <a:ext cx="646132" cy="646132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2239636" y="2650821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5925" y="4003112"/>
            <a:ext cx="712417" cy="18772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78668" y="3816523"/>
            <a:ext cx="525480" cy="525480"/>
          </a:xfrm>
          <a:prstGeom prst="rect">
            <a:avLst/>
          </a:prstGeom>
        </p:spPr>
      </p:pic>
      <p:pic>
        <p:nvPicPr>
          <p:cNvPr id="23" name="Picture 22"/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76397" y="1071020"/>
            <a:ext cx="6028106" cy="3159601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10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6776580" y="4708198"/>
            <a:ext cx="1414110" cy="1414110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4835047" y="2465018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Straight Connector 3"/>
          <p:cNvCxnSpPr/>
          <p:nvPr/>
        </p:nvCxnSpPr>
        <p:spPr>
          <a:xfrm>
            <a:off x="6025019" y="4230621"/>
            <a:ext cx="0" cy="955154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Arrow Connector 5"/>
          <p:cNvCxnSpPr/>
          <p:nvPr/>
        </p:nvCxnSpPr>
        <p:spPr>
          <a:xfrm>
            <a:off x="6037545" y="5160723"/>
            <a:ext cx="72651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7064679" y="5185775"/>
            <a:ext cx="85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FASTQ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0628842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59" y="2650821"/>
            <a:ext cx="670113" cy="56836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42301" y="3388465"/>
            <a:ext cx="597335" cy="5973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" t="41258" r="95171" b="14534"/>
          <a:stretch/>
        </p:blipFill>
        <p:spPr>
          <a:xfrm>
            <a:off x="1773491" y="2259166"/>
            <a:ext cx="351396" cy="75827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48207" y="3219188"/>
            <a:ext cx="8100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AJ Trio</a:t>
            </a:r>
            <a:endParaRPr lang="en-US" sz="1600" b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4" t="-62" r="60651"/>
          <a:stretch/>
        </p:blipFill>
        <p:spPr>
          <a:xfrm>
            <a:off x="2880986" y="1545447"/>
            <a:ext cx="1954061" cy="138955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15067" t="6377" r="14487" b="8336"/>
          <a:stretch/>
        </p:blipFill>
        <p:spPr>
          <a:xfrm>
            <a:off x="3257721" y="3170391"/>
            <a:ext cx="530344" cy="59733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8016" y="3170391"/>
            <a:ext cx="646132" cy="646132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2239636" y="2650821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5925" y="4003112"/>
            <a:ext cx="712417" cy="18772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78668" y="3816523"/>
            <a:ext cx="525480" cy="5254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76397" y="1805078"/>
            <a:ext cx="1025804" cy="1025804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4835047" y="2465018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91146" y="2095686"/>
            <a:ext cx="85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FASTQ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26208" y="1805078"/>
            <a:ext cx="1084370" cy="108437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>
            <a:off x="6502201" y="2317980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60779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59" y="2650821"/>
            <a:ext cx="670113" cy="56836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42301" y="3388465"/>
            <a:ext cx="597335" cy="5973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" t="41258" r="95171" b="14534"/>
          <a:stretch/>
        </p:blipFill>
        <p:spPr>
          <a:xfrm>
            <a:off x="1773491" y="2259166"/>
            <a:ext cx="351396" cy="75827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48207" y="3219188"/>
            <a:ext cx="8100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AJ Trio</a:t>
            </a:r>
            <a:endParaRPr lang="en-US" sz="1600" b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4" t="-62" r="60651"/>
          <a:stretch/>
        </p:blipFill>
        <p:spPr>
          <a:xfrm>
            <a:off x="2880986" y="1545447"/>
            <a:ext cx="1954061" cy="138955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15067" t="6377" r="14487" b="8336"/>
          <a:stretch/>
        </p:blipFill>
        <p:spPr>
          <a:xfrm>
            <a:off x="3257721" y="3170391"/>
            <a:ext cx="530344" cy="59733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8016" y="3170391"/>
            <a:ext cx="646132" cy="646132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2239636" y="2650821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5925" y="4003112"/>
            <a:ext cx="712417" cy="18772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78668" y="3816523"/>
            <a:ext cx="525480" cy="5254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76397" y="1805078"/>
            <a:ext cx="1025804" cy="1025804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4835047" y="2465018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91146" y="2095686"/>
            <a:ext cx="85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FASTQ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26208" y="1805078"/>
            <a:ext cx="1084370" cy="108437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>
            <a:off x="6502201" y="2317980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48194" y="1805078"/>
            <a:ext cx="1025804" cy="1025804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025365" y="2095686"/>
            <a:ext cx="85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VCF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8110578" y="2236867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520978" y="3308791"/>
            <a:ext cx="221382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mtClean="0"/>
              <a:t>30+ </a:t>
            </a:r>
            <a:r>
              <a:rPr lang="en-US" dirty="0" smtClean="0"/>
              <a:t>Variant Callers</a:t>
            </a:r>
            <a:endParaRPr lang="en-US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42292" y="3816523"/>
            <a:ext cx="2329708" cy="20206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024998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59" y="2650821"/>
            <a:ext cx="670113" cy="56836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42301" y="3388465"/>
            <a:ext cx="597335" cy="5973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" t="41258" r="95171" b="14534"/>
          <a:stretch/>
        </p:blipFill>
        <p:spPr>
          <a:xfrm>
            <a:off x="1773491" y="2259166"/>
            <a:ext cx="351396" cy="75827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48207" y="3219188"/>
            <a:ext cx="8100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AJ Trio</a:t>
            </a:r>
            <a:endParaRPr lang="en-US" sz="1600" b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4" t="-62" r="60651"/>
          <a:stretch/>
        </p:blipFill>
        <p:spPr>
          <a:xfrm>
            <a:off x="2880986" y="1545447"/>
            <a:ext cx="1954061" cy="138955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15067" t="6377" r="14487" b="8336"/>
          <a:stretch/>
        </p:blipFill>
        <p:spPr>
          <a:xfrm>
            <a:off x="3257721" y="3170391"/>
            <a:ext cx="530344" cy="59733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8016" y="3170391"/>
            <a:ext cx="646132" cy="646132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2239636" y="2650821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5925" y="4003112"/>
            <a:ext cx="712417" cy="18772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78668" y="3816523"/>
            <a:ext cx="525480" cy="5254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76397" y="1805078"/>
            <a:ext cx="1025804" cy="1025804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4835047" y="2465018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91146" y="2095686"/>
            <a:ext cx="85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FASTQ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26208" y="1805078"/>
            <a:ext cx="1084370" cy="108437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>
            <a:off x="6502201" y="2317980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48194" y="1805078"/>
            <a:ext cx="1025804" cy="1025804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025365" y="2095686"/>
            <a:ext cx="85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VCF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8110578" y="2236867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Shape 173"/>
          <p:cNvGraphicFramePr/>
          <p:nvPr>
            <p:extLst>
              <p:ext uri="{D42A27DB-BD31-4B8C-83A1-F6EECF244321}">
                <p14:modId xmlns:p14="http://schemas.microsoft.com/office/powerpoint/2010/main" val="2091998456"/>
              </p:ext>
            </p:extLst>
          </p:nvPr>
        </p:nvGraphicFramePr>
        <p:xfrm>
          <a:off x="7568393" y="3499895"/>
          <a:ext cx="3842819" cy="154936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35234"/>
                <a:gridCol w="943203"/>
                <a:gridCol w="964382"/>
              </a:tblGrid>
              <a:tr h="251463">
                <a:tc>
                  <a:txBody>
                    <a:bodyPr/>
                    <a:lstStyle/>
                    <a:p>
                      <a:pPr lv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/>
                        <a:t>Type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b="1"/>
                        <a:t>Size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 smtClean="0"/>
                        <a:t>Count</a:t>
                      </a:r>
                      <a:endParaRPr lang="en-US" sz="1600" b="1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05834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/>
                        <a:t>All 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&gt;=20bp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 smtClean="0"/>
                        <a:t>1,389,121</a:t>
                      </a:r>
                      <a:endParaRPr lang="en-US" sz="1600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5834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Sequence-resolved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&gt;=20bp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 smtClean="0"/>
                        <a:t>1,183,270</a:t>
                      </a:r>
                      <a:endParaRPr lang="en-US" sz="1600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414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/>
                        <a:t>   Unique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</a:rPr>
                        <a:t>&gt;=20bp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 smtClean="0"/>
                        <a:t>509,452</a:t>
                      </a:r>
                      <a:endParaRPr lang="en-US" sz="1600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-11815" t="-27996" r="65823" b="-163"/>
          <a:stretch/>
        </p:blipFill>
        <p:spPr>
          <a:xfrm>
            <a:off x="6483774" y="6011391"/>
            <a:ext cx="5607283" cy="45204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8543987" y="5659704"/>
            <a:ext cx="30801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Non-Sequence Resolved</a:t>
            </a:r>
            <a:endParaRPr lang="en-US" sz="1600" b="1" dirty="0"/>
          </a:p>
        </p:txBody>
      </p:sp>
      <p:sp>
        <p:nvSpPr>
          <p:cNvPr id="8" name="TextBox 7"/>
          <p:cNvSpPr txBox="1"/>
          <p:nvPr/>
        </p:nvSpPr>
        <p:spPr>
          <a:xfrm>
            <a:off x="10659650" y="5343784"/>
            <a:ext cx="425885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accent1"/>
                </a:solidFill>
              </a:rPr>
              <a:t>X</a:t>
            </a:r>
            <a:endParaRPr lang="en-US" sz="4800" b="1" dirty="0">
              <a:solidFill>
                <a:schemeClr val="accent1"/>
              </a:solidFill>
            </a:endParaRPr>
          </a:p>
        </p:txBody>
      </p:sp>
      <p:pic>
        <p:nvPicPr>
          <p:cNvPr id="9" name="Picture 8"/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6629" y="6115514"/>
            <a:ext cx="7042774" cy="329464"/>
          </a:xfrm>
          <a:prstGeom prst="rect">
            <a:avLst/>
          </a:prstGeom>
        </p:spPr>
      </p:pic>
      <p:sp>
        <p:nvSpPr>
          <p:cNvPr id="10" name="Rectangle 9"/>
          <p:cNvSpPr/>
          <p:nvPr/>
        </p:nvSpPr>
        <p:spPr>
          <a:xfrm>
            <a:off x="2124887" y="6056948"/>
            <a:ext cx="4113075" cy="180463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TextBox 28"/>
          <p:cNvSpPr txBox="1"/>
          <p:nvPr/>
        </p:nvSpPr>
        <p:spPr>
          <a:xfrm>
            <a:off x="2701324" y="5614271"/>
            <a:ext cx="3080167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600" b="1" dirty="0" smtClean="0"/>
              <a:t>Sequence Resolved</a:t>
            </a:r>
            <a:endParaRPr lang="en-US" sz="1600" b="1" dirty="0"/>
          </a:p>
        </p:txBody>
      </p:sp>
      <p:sp>
        <p:nvSpPr>
          <p:cNvPr id="30" name="TextBox 29"/>
          <p:cNvSpPr txBox="1"/>
          <p:nvPr/>
        </p:nvSpPr>
        <p:spPr>
          <a:xfrm flipH="1">
            <a:off x="4624102" y="5244205"/>
            <a:ext cx="439097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4800" b="1" dirty="0" smtClean="0">
                <a:solidFill>
                  <a:schemeClr val="accent1"/>
                </a:solidFill>
                <a:latin typeface="Wingdings 2" charset="2"/>
                <a:ea typeface="Wingdings 2" charset="2"/>
                <a:cs typeface="Wingdings 2" charset="2"/>
              </a:rPr>
              <a:t>P</a:t>
            </a:r>
            <a:endParaRPr lang="en-US" sz="4800" b="1" dirty="0">
              <a:solidFill>
                <a:schemeClr val="accent1"/>
              </a:solidFill>
              <a:latin typeface="Wingdings 2" charset="2"/>
              <a:ea typeface="Wingdings 2" charset="2"/>
              <a:cs typeface="Wingdings 2" charset="2"/>
            </a:endParaRPr>
          </a:p>
        </p:txBody>
      </p:sp>
    </p:spTree>
    <p:extLst>
      <p:ext uri="{BB962C8B-B14F-4D97-AF65-F5344CB8AC3E}">
        <p14:creationId xmlns:p14="http://schemas.microsoft.com/office/powerpoint/2010/main" val="19070917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59" y="2650821"/>
            <a:ext cx="670113" cy="56836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42301" y="3388465"/>
            <a:ext cx="597335" cy="5973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" t="41258" r="95171" b="14534"/>
          <a:stretch/>
        </p:blipFill>
        <p:spPr>
          <a:xfrm>
            <a:off x="1773491" y="2259166"/>
            <a:ext cx="351396" cy="75827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48207" y="3219188"/>
            <a:ext cx="8100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AJ Trio</a:t>
            </a:r>
            <a:endParaRPr lang="en-US" sz="1600" b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4" t="-62" r="60651"/>
          <a:stretch/>
        </p:blipFill>
        <p:spPr>
          <a:xfrm>
            <a:off x="2880986" y="1545447"/>
            <a:ext cx="1954061" cy="138955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15067" t="6377" r="14487" b="8336"/>
          <a:stretch/>
        </p:blipFill>
        <p:spPr>
          <a:xfrm>
            <a:off x="3257721" y="3170391"/>
            <a:ext cx="530344" cy="59733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8016" y="3170391"/>
            <a:ext cx="646132" cy="646132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2239636" y="2650821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5925" y="4003112"/>
            <a:ext cx="712417" cy="18772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78668" y="3816523"/>
            <a:ext cx="525480" cy="5254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76397" y="1805078"/>
            <a:ext cx="1025804" cy="1025804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4835047" y="2465018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91146" y="2095686"/>
            <a:ext cx="85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FASTQ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26208" y="1805078"/>
            <a:ext cx="1084370" cy="108437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>
            <a:off x="6502201" y="2317980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48194" y="1805078"/>
            <a:ext cx="1025804" cy="1025804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025365" y="2095686"/>
            <a:ext cx="85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VCF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8110578" y="2236867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Shape 173"/>
          <p:cNvGraphicFramePr/>
          <p:nvPr>
            <p:extLst/>
          </p:nvPr>
        </p:nvGraphicFramePr>
        <p:xfrm>
          <a:off x="7568393" y="3499895"/>
          <a:ext cx="3842819" cy="154936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35234"/>
                <a:gridCol w="943203"/>
                <a:gridCol w="964382"/>
              </a:tblGrid>
              <a:tr h="251463">
                <a:tc>
                  <a:txBody>
                    <a:bodyPr/>
                    <a:lstStyle/>
                    <a:p>
                      <a:pPr lv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/>
                        <a:t>Type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b="1"/>
                        <a:t>Size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 smtClean="0"/>
                        <a:t>Count</a:t>
                      </a:r>
                      <a:endParaRPr lang="en-US" sz="1600" b="1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05834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/>
                        <a:t>All 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&gt;=20bp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 smtClean="0"/>
                        <a:t>1,389,121</a:t>
                      </a:r>
                      <a:endParaRPr lang="en-US" sz="1600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5834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Sequence-resolved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&gt;=20bp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 smtClean="0"/>
                        <a:t>1,183,270</a:t>
                      </a:r>
                      <a:endParaRPr lang="en-US" sz="1600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414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/>
                        <a:t>   Unique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</a:rPr>
                        <a:t>&gt;=20bp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 smtClean="0"/>
                        <a:t>509,452</a:t>
                      </a:r>
                      <a:endParaRPr lang="en-US" sz="1600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503089" y="4559474"/>
            <a:ext cx="3970753" cy="60124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182279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159" y="2650821"/>
            <a:ext cx="670113" cy="568368"/>
          </a:xfrm>
          <a:prstGeom prst="rect">
            <a:avLst/>
          </a:prstGeom>
        </p:spPr>
      </p:pic>
      <p:pic>
        <p:nvPicPr>
          <p:cNvPr id="13" name="Picture 12"/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42301" y="3388465"/>
            <a:ext cx="597335" cy="597335"/>
          </a:xfrm>
          <a:prstGeom prst="rect">
            <a:avLst/>
          </a:prstGeom>
        </p:spPr>
      </p:pic>
      <p:pic>
        <p:nvPicPr>
          <p:cNvPr id="14" name="Picture 1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" t="41258" r="95171" b="14534"/>
          <a:stretch/>
        </p:blipFill>
        <p:spPr>
          <a:xfrm>
            <a:off x="1773491" y="2259166"/>
            <a:ext cx="351396" cy="758275"/>
          </a:xfrm>
          <a:prstGeom prst="rect">
            <a:avLst/>
          </a:prstGeom>
        </p:spPr>
      </p:pic>
      <p:sp>
        <p:nvSpPr>
          <p:cNvPr id="15" name="TextBox 14"/>
          <p:cNvSpPr txBox="1"/>
          <p:nvPr/>
        </p:nvSpPr>
        <p:spPr>
          <a:xfrm>
            <a:off x="648207" y="3219188"/>
            <a:ext cx="810016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600" b="1" dirty="0" smtClean="0"/>
              <a:t>AJ Trio</a:t>
            </a:r>
            <a:endParaRPr lang="en-US" sz="1600" b="1" dirty="0"/>
          </a:p>
        </p:txBody>
      </p:sp>
      <p:pic>
        <p:nvPicPr>
          <p:cNvPr id="16" name="Picture 15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534" t="-62" r="60651"/>
          <a:stretch/>
        </p:blipFill>
        <p:spPr>
          <a:xfrm>
            <a:off x="2880986" y="1545447"/>
            <a:ext cx="1954061" cy="1389558"/>
          </a:xfrm>
          <a:prstGeom prst="rect">
            <a:avLst/>
          </a:prstGeom>
        </p:spPr>
      </p:pic>
      <p:pic>
        <p:nvPicPr>
          <p:cNvPr id="17" name="Picture 16"/>
          <p:cNvPicPr>
            <a:picLocks noChangeAspect="1"/>
          </p:cNvPicPr>
          <p:nvPr/>
        </p:nvPicPr>
        <p:blipFill rotWithShape="1">
          <a:blip r:embed="rId5"/>
          <a:srcRect l="15067" t="6377" r="14487" b="8336"/>
          <a:stretch/>
        </p:blipFill>
        <p:spPr>
          <a:xfrm>
            <a:off x="3257721" y="3170391"/>
            <a:ext cx="530344" cy="597335"/>
          </a:xfrm>
          <a:prstGeom prst="rect">
            <a:avLst/>
          </a:prstGeom>
        </p:spPr>
      </p:pic>
      <p:pic>
        <p:nvPicPr>
          <p:cNvPr id="18" name="Picture 1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858016" y="3170391"/>
            <a:ext cx="646132" cy="646132"/>
          </a:xfrm>
          <a:prstGeom prst="rect">
            <a:avLst/>
          </a:prstGeom>
        </p:spPr>
      </p:pic>
      <p:cxnSp>
        <p:nvCxnSpPr>
          <p:cNvPr id="20" name="Straight Arrow Connector 19"/>
          <p:cNvCxnSpPr/>
          <p:nvPr/>
        </p:nvCxnSpPr>
        <p:spPr>
          <a:xfrm>
            <a:off x="2239636" y="2650821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1" name="Picture 20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205925" y="4003112"/>
            <a:ext cx="712417" cy="187722"/>
          </a:xfrm>
          <a:prstGeom prst="rect">
            <a:avLst/>
          </a:prstGeom>
        </p:spPr>
      </p:pic>
      <p:pic>
        <p:nvPicPr>
          <p:cNvPr id="22" name="Picture 21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3978668" y="3816523"/>
            <a:ext cx="525480" cy="525480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5476397" y="1805078"/>
            <a:ext cx="1025804" cy="1025804"/>
          </a:xfrm>
          <a:prstGeom prst="rect">
            <a:avLst/>
          </a:prstGeom>
        </p:spPr>
      </p:pic>
      <p:cxnSp>
        <p:nvCxnSpPr>
          <p:cNvPr id="19" name="Straight Arrow Connector 18"/>
          <p:cNvCxnSpPr/>
          <p:nvPr/>
        </p:nvCxnSpPr>
        <p:spPr>
          <a:xfrm>
            <a:off x="4835047" y="2465018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extBox 6"/>
          <p:cNvSpPr txBox="1"/>
          <p:nvPr/>
        </p:nvSpPr>
        <p:spPr>
          <a:xfrm>
            <a:off x="5591146" y="2095686"/>
            <a:ext cx="85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FASTQ</a:t>
            </a:r>
            <a:endParaRPr lang="en-US" dirty="0"/>
          </a:p>
        </p:txBody>
      </p:sp>
      <p:pic>
        <p:nvPicPr>
          <p:cNvPr id="3" name="Picture 2"/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7026208" y="1805078"/>
            <a:ext cx="1084370" cy="1084370"/>
          </a:xfrm>
          <a:prstGeom prst="rect">
            <a:avLst/>
          </a:prstGeom>
        </p:spPr>
      </p:pic>
      <p:cxnSp>
        <p:nvCxnSpPr>
          <p:cNvPr id="24" name="Straight Arrow Connector 23"/>
          <p:cNvCxnSpPr/>
          <p:nvPr/>
        </p:nvCxnSpPr>
        <p:spPr>
          <a:xfrm>
            <a:off x="6502201" y="2317980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25" name="Picture 24"/>
          <p:cNvPicPr>
            <a:picLocks noChangeAspect="1"/>
          </p:cNvPicPr>
          <p:nvPr/>
        </p:nvPicPr>
        <p:blipFill>
          <a:blip r:embed="rId9">
            <a:duotone>
              <a:schemeClr val="bg2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8948194" y="1805078"/>
            <a:ext cx="1025804" cy="1025804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9025365" y="2095686"/>
            <a:ext cx="85177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 smtClean="0"/>
              <a:t>VCF</a:t>
            </a:r>
            <a:endParaRPr lang="en-US" dirty="0"/>
          </a:p>
        </p:txBody>
      </p:sp>
      <p:cxnSp>
        <p:nvCxnSpPr>
          <p:cNvPr id="27" name="Straight Arrow Connector 26"/>
          <p:cNvCxnSpPr/>
          <p:nvPr/>
        </p:nvCxnSpPr>
        <p:spPr>
          <a:xfrm>
            <a:off x="8110578" y="2236867"/>
            <a:ext cx="641350" cy="0"/>
          </a:xfrm>
          <a:prstGeom prst="straightConnector1">
            <a:avLst/>
          </a:prstGeom>
          <a:ln>
            <a:solidFill>
              <a:schemeClr val="bg1">
                <a:lumMod val="65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23" name="Shape 173"/>
          <p:cNvGraphicFramePr/>
          <p:nvPr>
            <p:extLst/>
          </p:nvPr>
        </p:nvGraphicFramePr>
        <p:xfrm>
          <a:off x="7568393" y="3499895"/>
          <a:ext cx="3842819" cy="1549362"/>
        </p:xfrm>
        <a:graphic>
          <a:graphicData uri="http://schemas.openxmlformats.org/drawingml/2006/table">
            <a:tbl>
              <a:tblPr>
                <a:noFill/>
              </a:tblPr>
              <a:tblGrid>
                <a:gridCol w="1935234"/>
                <a:gridCol w="943203"/>
                <a:gridCol w="964382"/>
              </a:tblGrid>
              <a:tr h="251463">
                <a:tc>
                  <a:txBody>
                    <a:bodyPr/>
                    <a:lstStyle/>
                    <a:p>
                      <a:pPr lv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/>
                        <a:t>Type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b="1"/>
                        <a:t>Size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b="1" dirty="0" smtClean="0"/>
                        <a:t>Count</a:t>
                      </a:r>
                      <a:endParaRPr lang="en-US" sz="1600" b="1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solidFill>
                      <a:schemeClr val="bg1">
                        <a:lumMod val="85000"/>
                      </a:schemeClr>
                    </a:solidFill>
                  </a:tcPr>
                </a:tc>
              </a:tr>
              <a:tr h="405834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/>
                        <a:t>All 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&gt;=20bp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 smtClean="0"/>
                        <a:t>1,389,121</a:t>
                      </a:r>
                      <a:endParaRPr lang="en-US" sz="1600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5834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/>
                        <a:t>Sequence-resolved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600">
                          <a:solidFill>
                            <a:schemeClr val="dk1"/>
                          </a:solidFill>
                        </a:rPr>
                        <a:t>&gt;=20bp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 smtClean="0"/>
                        <a:t>1,183,270</a:t>
                      </a:r>
                      <a:endParaRPr lang="en-US" sz="1600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  <a:tr h="402414">
                <a:tc>
                  <a:txBody>
                    <a:bodyPr/>
                    <a:lstStyle/>
                    <a:p>
                      <a:pPr lvl="0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/>
                        <a:t>   Unique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Clr>
                          <a:schemeClr val="dk1"/>
                        </a:buClr>
                        <a:buSzPct val="78571"/>
                        <a:buFont typeface="Arial"/>
                        <a:buNone/>
                      </a:pPr>
                      <a:r>
                        <a:rPr lang="en-US" sz="1600" dirty="0">
                          <a:solidFill>
                            <a:schemeClr val="dk1"/>
                          </a:solidFill>
                        </a:rPr>
                        <a:t>&gt;=20bp</a:t>
                      </a:r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  <a:tc>
                  <a:txBody>
                    <a:bodyPr/>
                    <a:lstStyle/>
                    <a:p>
                      <a:pPr lvl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buNone/>
                      </a:pPr>
                      <a:r>
                        <a:rPr lang="en-US" sz="1600" dirty="0" smtClean="0"/>
                        <a:t>509,452</a:t>
                      </a:r>
                      <a:endParaRPr lang="en-US" sz="1600" dirty="0"/>
                    </a:p>
                  </a:txBody>
                  <a:tcPr marL="45720" marR="45720">
                    <a:lnL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tx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</a:tcPr>
                </a:tc>
              </a:tr>
            </a:tbl>
          </a:graphicData>
        </a:graphic>
      </p:graphicFrame>
      <p:sp>
        <p:nvSpPr>
          <p:cNvPr id="5" name="Rectangle 4"/>
          <p:cNvSpPr/>
          <p:nvPr/>
        </p:nvSpPr>
        <p:spPr>
          <a:xfrm>
            <a:off x="7503089" y="4559474"/>
            <a:ext cx="3970753" cy="601249"/>
          </a:xfrm>
          <a:prstGeom prst="rect">
            <a:avLst/>
          </a:prstGeom>
          <a:noFill/>
          <a:ln w="1905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11">
            <a:extLst>
              <a:ext uri="{BEBA8EAE-BF5A-486C-A8C5-ECC9F3942E4B}">
                <a14:imgProps xmlns:a14="http://schemas.microsoft.com/office/drawing/2010/main">
                  <a14:imgLayer r:embed="rId12">
                    <a14:imgEffect>
                      <a14:saturation sat="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8922880" y="5588113"/>
            <a:ext cx="1131170" cy="1131170"/>
          </a:xfrm>
          <a:prstGeom prst="rect">
            <a:avLst/>
          </a:prstGeom>
        </p:spPr>
      </p:pic>
      <p:cxnSp>
        <p:nvCxnSpPr>
          <p:cNvPr id="6" name="Straight Arrow Connector 5"/>
          <p:cNvCxnSpPr/>
          <p:nvPr/>
        </p:nvCxnSpPr>
        <p:spPr>
          <a:xfrm>
            <a:off x="9488465" y="5160723"/>
            <a:ext cx="0" cy="300625"/>
          </a:xfrm>
          <a:prstGeom prst="straightConnector1">
            <a:avLst/>
          </a:prstGeom>
          <a:ln>
            <a:solidFill>
              <a:schemeClr val="tx1">
                <a:lumMod val="50000"/>
                <a:lumOff val="50000"/>
              </a:schemeClr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07202671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1549</TotalTime>
  <Words>82</Words>
  <Application>Microsoft Macintosh PowerPoint</Application>
  <PresentationFormat>Widescreen</PresentationFormat>
  <Paragraphs>58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Calibri</vt:lpstr>
      <vt:lpstr>Calibri Light</vt:lpstr>
      <vt:lpstr>Wingdings 2</vt:lpstr>
      <vt:lpstr>Arial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15.0035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Chapman, Lesley (Fed)</dc:creator>
  <cp:lastModifiedBy>Chapman, Lesley (Fed)</cp:lastModifiedBy>
  <cp:revision>9</cp:revision>
  <cp:lastPrinted>2017-07-07T19:18:33Z</cp:lastPrinted>
  <dcterms:created xsi:type="dcterms:W3CDTF">2017-07-07T16:36:08Z</dcterms:created>
  <dcterms:modified xsi:type="dcterms:W3CDTF">2017-07-08T19:20:58Z</dcterms:modified>
</cp:coreProperties>
</file>

<file path=docProps/thumbnail.jpeg>
</file>